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15" r:id="rId1"/>
  </p:sldMasterIdLst>
  <p:notesMasterIdLst>
    <p:notesMasterId r:id="rId27"/>
  </p:notesMasterIdLst>
  <p:sldIdLst>
    <p:sldId id="256" r:id="rId2"/>
    <p:sldId id="258" r:id="rId3"/>
    <p:sldId id="257" r:id="rId4"/>
    <p:sldId id="284" r:id="rId5"/>
    <p:sldId id="285" r:id="rId6"/>
    <p:sldId id="261" r:id="rId7"/>
    <p:sldId id="263" r:id="rId8"/>
    <p:sldId id="267" r:id="rId9"/>
    <p:sldId id="268" r:id="rId10"/>
    <p:sldId id="266" r:id="rId11"/>
    <p:sldId id="269" r:id="rId12"/>
    <p:sldId id="271" r:id="rId13"/>
    <p:sldId id="270" r:id="rId14"/>
    <p:sldId id="286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3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6E56"/>
    <a:srgbClr val="74E4ED"/>
    <a:srgbClr val="D45243"/>
    <a:srgbClr val="FFFB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636"/>
    <p:restoredTop sz="88561"/>
  </p:normalViewPr>
  <p:slideViewPr>
    <p:cSldViewPr snapToGrid="0" snapToObjects="1">
      <p:cViewPr varScale="1">
        <p:scale>
          <a:sx n="65" d="100"/>
          <a:sy n="65" d="100"/>
        </p:scale>
        <p:origin x="216" y="960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13861-8BF4-8E45-ACD8-7587A3E5F925}" type="datetimeFigureOut">
              <a:rPr lang="en-US" smtClean="0"/>
              <a:t>7/27/21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2919B-8526-7D4B-BD3D-2CE75D97D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95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31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98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52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06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82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22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49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86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10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00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52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5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52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95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20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44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36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25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80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9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14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88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2919B-8526-7D4B-BD3D-2CE75D97DD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60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B9A57F6-39AC-AB48-998B-A45538637DB4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27B1C05-2734-EE42-81A6-3FEF76ACC977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84658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57F6-39AC-AB48-998B-A45538637DB4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1C05-2734-EE42-81A6-3FEF76ACC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9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57F6-39AC-AB48-998B-A45538637DB4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1C05-2734-EE42-81A6-3FEF76ACC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08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57F6-39AC-AB48-998B-A45538637DB4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1C05-2734-EE42-81A6-3FEF76ACC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4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B9A57F6-39AC-AB48-998B-A45538637DB4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7B1C05-2734-EE42-81A6-3FEF76ACC9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2478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57F6-39AC-AB48-998B-A45538637DB4}" type="datetimeFigureOut">
              <a:rPr lang="en-US" smtClean="0"/>
              <a:t>7/27/21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1C05-2734-EE42-81A6-3FEF76ACC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9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57F6-39AC-AB48-998B-A45538637DB4}" type="datetimeFigureOut">
              <a:rPr lang="en-US" smtClean="0"/>
              <a:t>7/27/21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1C05-2734-EE42-81A6-3FEF76ACC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57F6-39AC-AB48-998B-A45538637DB4}" type="datetimeFigureOut">
              <a:rPr lang="en-US" smtClean="0"/>
              <a:t>7/27/21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1C05-2734-EE42-81A6-3FEF76ACC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5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57F6-39AC-AB48-998B-A45538637DB4}" type="datetimeFigureOut">
              <a:rPr lang="en-US" smtClean="0"/>
              <a:t>7/27/21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1C05-2734-EE42-81A6-3FEF76ACC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77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B9A57F6-39AC-AB48-998B-A45538637DB4}" type="datetimeFigureOut">
              <a:rPr lang="en-US" smtClean="0"/>
              <a:t>7/27/21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7B1C05-2734-EE42-81A6-3FEF76ACC9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3385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B9A57F6-39AC-AB48-998B-A45538637DB4}" type="datetimeFigureOut">
              <a:rPr lang="en-US" smtClean="0"/>
              <a:t>7/27/21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7B1C05-2734-EE42-81A6-3FEF76ACC9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1324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B9A57F6-39AC-AB48-998B-A45538637DB4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27B1C05-2734-EE42-81A6-3FEF76ACC9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8944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6" r:id="rId1"/>
    <p:sldLayoutId id="2147484217" r:id="rId2"/>
    <p:sldLayoutId id="2147484218" r:id="rId3"/>
    <p:sldLayoutId id="2147484219" r:id="rId4"/>
    <p:sldLayoutId id="2147484220" r:id="rId5"/>
    <p:sldLayoutId id="2147484221" r:id="rId6"/>
    <p:sldLayoutId id="2147484222" r:id="rId7"/>
    <p:sldLayoutId id="2147484223" r:id="rId8"/>
    <p:sldLayoutId id="2147484224" r:id="rId9"/>
    <p:sldLayoutId id="2147484225" r:id="rId10"/>
    <p:sldLayoutId id="214748422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svg"/><Relationship Id="rId12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png"/><Relationship Id="rId11" Type="http://schemas.openxmlformats.org/officeDocument/2006/relationships/image" Target="../media/image28.sv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2.emf"/><Relationship Id="rId11" Type="http://schemas.openxmlformats.org/officeDocument/2006/relationships/image" Target="../media/image1.png"/><Relationship Id="rId5" Type="http://schemas.openxmlformats.org/officeDocument/2006/relationships/image" Target="../media/image31.emf"/><Relationship Id="rId10" Type="http://schemas.openxmlformats.org/officeDocument/2006/relationships/image" Target="../media/image36.sv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7.emf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9.emf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42.emf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3.jpe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6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5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sv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8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bloggers.com/2018/12/conjoint-analysis-understand-your-customer-and-beat-the-competition/" TargetMode="External"/><Relationship Id="rId2" Type="http://schemas.openxmlformats.org/officeDocument/2006/relationships/hyperlink" Target="https://www.slideshare.net/MinhaHwang/conjoint-analysis-part-33-market-simulato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8.emf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11" Type="http://schemas.openxmlformats.org/officeDocument/2006/relationships/image" Target="../media/image1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F79F-41E0-6243-B1EB-3F003A1D82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Forte Hotel Design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D0977C-9155-4F4A-B21B-F52DCC6FF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Krish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Weragalaarachchi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Kansas State University</a:t>
            </a:r>
          </a:p>
        </p:txBody>
      </p:sp>
      <p:pic>
        <p:nvPicPr>
          <p:cNvPr id="7" name="Audio Recording Jul 24, 2021 at 10:22:29 AM" descr="Audio Recording Jul 24, 2021 at 10:22:29 AM">
            <a:hlinkClick r:id="" action="ppaction://media"/>
            <a:extLst>
              <a:ext uri="{FF2B5EF4-FFF2-40B4-BE49-F238E27FC236}">
                <a16:creationId xmlns:a16="http://schemas.microsoft.com/office/drawing/2014/main" id="{8F576890-DB25-E944-94B6-E066783CBF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98668" y="594026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2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039E-6AA1-AC41-9001-ACE2F817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6117"/>
          </a:xfrm>
        </p:spPr>
        <p:txBody>
          <a:bodyPr/>
          <a:lstStyle/>
          <a:p>
            <a:r>
              <a:rPr lang="en-US" dirty="0"/>
              <a:t>Preference Share </a:t>
            </a:r>
            <a:r>
              <a:rPr lang="en-US" sz="3200" dirty="0"/>
              <a:t>(for each bundle)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860D67B-71E6-944D-856E-F3E9A56B8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38300"/>
            <a:ext cx="9601200" cy="245662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Pref</a:t>
            </a:r>
            <a:r>
              <a:rPr lang="en-US" baseline="-25000" dirty="0" err="1"/>
              <a:t>i</a:t>
            </a:r>
            <a:r>
              <a:rPr lang="en-US" baseline="-25000" dirty="0"/>
              <a:t>  </a:t>
            </a:r>
            <a:r>
              <a:rPr lang="en-US" dirty="0"/>
              <a:t>=  	β</a:t>
            </a:r>
            <a:r>
              <a:rPr lang="en-US" baseline="-25000" dirty="0"/>
              <a:t>0</a:t>
            </a:r>
            <a:r>
              <a:rPr lang="en-US" dirty="0"/>
              <a:t>+ β</a:t>
            </a:r>
            <a:r>
              <a:rPr lang="en-US" baseline="-25000" dirty="0"/>
              <a:t>1</a:t>
            </a:r>
            <a:r>
              <a:rPr lang="en-US" dirty="0"/>
              <a:t>(</a:t>
            </a:r>
            <a:r>
              <a:rPr lang="en-US" dirty="0" err="1"/>
              <a:t>Small_Suite</a:t>
            </a:r>
            <a:r>
              <a:rPr lang="en-US" dirty="0"/>
              <a:t>)</a:t>
            </a:r>
            <a:r>
              <a:rPr lang="en-US" baseline="-25000" dirty="0" err="1"/>
              <a:t>i</a:t>
            </a:r>
            <a:r>
              <a:rPr lang="en-US" dirty="0"/>
              <a:t> + β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dirty="0" err="1"/>
              <a:t>Large_Room</a:t>
            </a:r>
            <a:r>
              <a:rPr lang="en-US" dirty="0"/>
              <a:t>)</a:t>
            </a:r>
            <a:r>
              <a:rPr lang="en-US" baseline="-25000" dirty="0" err="1"/>
              <a:t>i</a:t>
            </a:r>
            <a:r>
              <a:rPr lang="en-US" dirty="0"/>
              <a:t> + β</a:t>
            </a:r>
            <a:r>
              <a:rPr lang="en-US" baseline="-25000" dirty="0"/>
              <a:t>3</a:t>
            </a:r>
            <a:r>
              <a:rPr lang="en-US" dirty="0"/>
              <a:t>(</a:t>
            </a:r>
            <a:r>
              <a:rPr lang="en-US" dirty="0" err="1"/>
              <a:t>Room_Office</a:t>
            </a:r>
            <a:r>
              <a:rPr lang="en-US" dirty="0"/>
              <a:t>)</a:t>
            </a:r>
            <a:r>
              <a:rPr lang="en-US" baseline="-25000" dirty="0" err="1"/>
              <a:t>i</a:t>
            </a:r>
            <a:r>
              <a:rPr lang="en-US" dirty="0"/>
              <a:t> + 	β</a:t>
            </a:r>
            <a:r>
              <a:rPr lang="en-US" baseline="-25000" dirty="0"/>
              <a:t>4</a:t>
            </a:r>
            <a:r>
              <a:rPr lang="en-US" dirty="0"/>
              <a:t>(</a:t>
            </a:r>
            <a:r>
              <a:rPr lang="en-US" dirty="0" err="1"/>
              <a:t>Internet_access</a:t>
            </a:r>
            <a:r>
              <a:rPr lang="en-US" dirty="0"/>
              <a:t>)</a:t>
            </a:r>
            <a:r>
              <a:rPr lang="en-US" baseline="-25000" dirty="0" err="1"/>
              <a:t>i</a:t>
            </a:r>
            <a:r>
              <a:rPr lang="en-US" dirty="0"/>
              <a:t> + β</a:t>
            </a:r>
            <a:r>
              <a:rPr lang="en-US" baseline="-25000" dirty="0"/>
              <a:t>5</a:t>
            </a:r>
            <a:r>
              <a:rPr lang="en-US" dirty="0"/>
              <a:t>(</a:t>
            </a:r>
            <a:r>
              <a:rPr lang="en-US" dirty="0" err="1"/>
              <a:t>Speaker_phone</a:t>
            </a:r>
            <a:r>
              <a:rPr lang="en-US" dirty="0"/>
              <a:t>)</a:t>
            </a:r>
            <a:r>
              <a:rPr lang="en-US" baseline="-25000" dirty="0" err="1"/>
              <a:t>i</a:t>
            </a:r>
            <a:r>
              <a:rPr lang="en-US" dirty="0"/>
              <a:t> + β</a:t>
            </a:r>
            <a:r>
              <a:rPr lang="en-US" baseline="-25000" dirty="0"/>
              <a:t>6</a:t>
            </a:r>
            <a:r>
              <a:rPr lang="en-US" dirty="0"/>
              <a:t>(</a:t>
            </a:r>
            <a:r>
              <a:rPr lang="en-US" dirty="0" err="1"/>
              <a:t>Room_fax</a:t>
            </a:r>
            <a:r>
              <a:rPr lang="en-US" dirty="0"/>
              <a:t>)</a:t>
            </a:r>
            <a:r>
              <a:rPr lang="en-US" baseline="-25000" dirty="0" err="1"/>
              <a:t>i</a:t>
            </a:r>
            <a:r>
              <a:rPr lang="en-US" dirty="0"/>
              <a:t>  + 	β</a:t>
            </a:r>
            <a:r>
              <a:rPr lang="en-US" baseline="-25000" dirty="0"/>
              <a:t>7</a:t>
            </a:r>
            <a:r>
              <a:rPr lang="en-US" dirty="0"/>
              <a:t>(</a:t>
            </a:r>
            <a:r>
              <a:rPr lang="en-US" dirty="0" err="1"/>
              <a:t>Exercise_room</a:t>
            </a:r>
            <a:r>
              <a:rPr lang="en-US" dirty="0"/>
              <a:t>)</a:t>
            </a:r>
            <a:r>
              <a:rPr lang="en-US" baseline="-25000" dirty="0" err="1"/>
              <a:t>i</a:t>
            </a:r>
            <a:r>
              <a:rPr lang="en-US" dirty="0"/>
              <a:t> + β</a:t>
            </a:r>
            <a:r>
              <a:rPr lang="en-US" baseline="-25000" dirty="0"/>
              <a:t>8</a:t>
            </a:r>
            <a:r>
              <a:rPr lang="en-US" dirty="0"/>
              <a:t>(Pool)</a:t>
            </a:r>
            <a:r>
              <a:rPr lang="en-US" baseline="-25000" dirty="0" err="1"/>
              <a:t>i</a:t>
            </a:r>
            <a:r>
              <a:rPr lang="en-US" dirty="0"/>
              <a:t> + β</a:t>
            </a:r>
            <a:r>
              <a:rPr lang="en-US" baseline="-25000" dirty="0"/>
              <a:t>9</a:t>
            </a:r>
            <a:r>
              <a:rPr lang="en-US" dirty="0"/>
              <a:t>(</a:t>
            </a:r>
            <a:r>
              <a:rPr lang="en-US" dirty="0" err="1"/>
              <a:t>Exercise_room_and_Pool</a:t>
            </a:r>
            <a:r>
              <a:rPr lang="en-US" dirty="0"/>
              <a:t>)</a:t>
            </a:r>
            <a:r>
              <a:rPr lang="en-US" baseline="-25000" dirty="0" err="1"/>
              <a:t>i</a:t>
            </a:r>
            <a:r>
              <a:rPr lang="en-US" dirty="0"/>
              <a:t> + 		β</a:t>
            </a:r>
            <a:r>
              <a:rPr lang="en-US" baseline="-25000" dirty="0"/>
              <a:t>10</a:t>
            </a:r>
            <a:r>
              <a:rPr lang="en-US" dirty="0"/>
              <a:t>(</a:t>
            </a:r>
            <a:r>
              <a:rPr lang="en-US" dirty="0" err="1"/>
              <a:t>Shoe_shine</a:t>
            </a:r>
            <a:r>
              <a:rPr lang="en-US" dirty="0"/>
              <a:t>)</a:t>
            </a:r>
            <a:r>
              <a:rPr lang="en-US" baseline="-25000" dirty="0" err="1"/>
              <a:t>i</a:t>
            </a:r>
            <a:r>
              <a:rPr lang="en-US" dirty="0"/>
              <a:t> + β</a:t>
            </a:r>
            <a:r>
              <a:rPr lang="en-US" baseline="-25000" dirty="0"/>
              <a:t>11</a:t>
            </a:r>
            <a:r>
              <a:rPr lang="en-US" dirty="0"/>
              <a:t>(</a:t>
            </a:r>
            <a:r>
              <a:rPr lang="en-US" dirty="0" err="1"/>
              <a:t>Tape_library</a:t>
            </a:r>
            <a:r>
              <a:rPr lang="en-US" dirty="0"/>
              <a:t>)</a:t>
            </a:r>
            <a:r>
              <a:rPr lang="en-US" baseline="-25000" dirty="0" err="1"/>
              <a:t>i</a:t>
            </a:r>
            <a:r>
              <a:rPr lang="en-US" dirty="0"/>
              <a:t> + β</a:t>
            </a:r>
            <a:r>
              <a:rPr lang="en-US" baseline="-25000" dirty="0"/>
              <a:t>12</a:t>
            </a:r>
            <a:r>
              <a:rPr lang="en-US" dirty="0"/>
              <a:t>(</a:t>
            </a:r>
            <a:r>
              <a:rPr lang="en-US" dirty="0" err="1"/>
              <a:t>Fruit_and_cheese</a:t>
            </a:r>
            <a:r>
              <a:rPr lang="en-US" dirty="0"/>
              <a:t>)</a:t>
            </a:r>
            <a:r>
              <a:rPr lang="en-US" baseline="-25000" dirty="0" err="1"/>
              <a:t>i</a:t>
            </a:r>
            <a:r>
              <a:rPr lang="en-US" dirty="0"/>
              <a:t> + 	β</a:t>
            </a:r>
            <a:r>
              <a:rPr lang="en-US" baseline="-25000" dirty="0"/>
              <a:t>13</a:t>
            </a:r>
            <a:r>
              <a:rPr lang="en-US" dirty="0"/>
              <a:t>(Newspaper)</a:t>
            </a:r>
            <a:r>
              <a:rPr lang="en-US" baseline="-25000" dirty="0" err="1"/>
              <a:t>i</a:t>
            </a:r>
            <a:r>
              <a:rPr lang="en-US" dirty="0"/>
              <a:t> + β</a:t>
            </a:r>
            <a:r>
              <a:rPr lang="en-US" baseline="-25000" dirty="0"/>
              <a:t>14</a:t>
            </a:r>
            <a:r>
              <a:rPr lang="en-US" dirty="0"/>
              <a:t>(Yes)</a:t>
            </a:r>
            <a:r>
              <a:rPr lang="en-US" baseline="-25000" dirty="0" err="1"/>
              <a:t>i</a:t>
            </a:r>
            <a:r>
              <a:rPr lang="en-US" dirty="0"/>
              <a:t> + β</a:t>
            </a:r>
            <a:r>
              <a:rPr lang="en-US" baseline="-25000" dirty="0"/>
              <a:t>15</a:t>
            </a:r>
            <a:r>
              <a:rPr lang="en-US" dirty="0"/>
              <a:t>(No)</a:t>
            </a:r>
            <a:r>
              <a:rPr lang="en-US" baseline="-25000" dirty="0" err="1"/>
              <a:t>i</a:t>
            </a:r>
            <a:r>
              <a:rPr lang="en-US" dirty="0"/>
              <a:t> + </a:t>
            </a:r>
            <a:r>
              <a:rPr lang="en-US" dirty="0" err="1"/>
              <a:t>εi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Where 	β</a:t>
            </a:r>
            <a:r>
              <a:rPr lang="en-US" baseline="-25000" dirty="0" err="1"/>
              <a:t>i</a:t>
            </a:r>
            <a:r>
              <a:rPr lang="en-US" baseline="-25000" dirty="0"/>
              <a:t>  </a:t>
            </a:r>
            <a:r>
              <a:rPr lang="en-US" dirty="0"/>
              <a:t>= </a:t>
            </a:r>
            <a:r>
              <a:rPr lang="en-US" dirty="0" err="1"/>
              <a:t>Partworth</a:t>
            </a:r>
            <a:r>
              <a:rPr lang="en-US" dirty="0"/>
              <a:t> utility of each level(considering all respondents)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εi</a:t>
            </a:r>
            <a:r>
              <a:rPr lang="en-US" dirty="0"/>
              <a:t> = error term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DC109FB-E66C-1A47-BF97-FBC5A21AF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372245"/>
              </p:ext>
            </p:extLst>
          </p:nvPr>
        </p:nvGraphicFramePr>
        <p:xfrm>
          <a:off x="1371600" y="4899110"/>
          <a:ext cx="10565031" cy="846118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964375">
                  <a:extLst>
                    <a:ext uri="{9D8B030D-6E8A-4147-A177-3AD203B41FA5}">
                      <a16:colId xmlns:a16="http://schemas.microsoft.com/office/drawing/2014/main" val="1223885155"/>
                    </a:ext>
                  </a:extLst>
                </a:gridCol>
                <a:gridCol w="632501">
                  <a:extLst>
                    <a:ext uri="{9D8B030D-6E8A-4147-A177-3AD203B41FA5}">
                      <a16:colId xmlns:a16="http://schemas.microsoft.com/office/drawing/2014/main" val="3327185992"/>
                    </a:ext>
                  </a:extLst>
                </a:gridCol>
                <a:gridCol w="599098">
                  <a:extLst>
                    <a:ext uri="{9D8B030D-6E8A-4147-A177-3AD203B41FA5}">
                      <a16:colId xmlns:a16="http://schemas.microsoft.com/office/drawing/2014/main" val="778606279"/>
                    </a:ext>
                  </a:extLst>
                </a:gridCol>
                <a:gridCol w="610951">
                  <a:extLst>
                    <a:ext uri="{9D8B030D-6E8A-4147-A177-3AD203B41FA5}">
                      <a16:colId xmlns:a16="http://schemas.microsoft.com/office/drawing/2014/main" val="3116288205"/>
                    </a:ext>
                  </a:extLst>
                </a:gridCol>
                <a:gridCol w="581858">
                  <a:extLst>
                    <a:ext uri="{9D8B030D-6E8A-4147-A177-3AD203B41FA5}">
                      <a16:colId xmlns:a16="http://schemas.microsoft.com/office/drawing/2014/main" val="1739252161"/>
                    </a:ext>
                  </a:extLst>
                </a:gridCol>
                <a:gridCol w="581858">
                  <a:extLst>
                    <a:ext uri="{9D8B030D-6E8A-4147-A177-3AD203B41FA5}">
                      <a16:colId xmlns:a16="http://schemas.microsoft.com/office/drawing/2014/main" val="3304245319"/>
                    </a:ext>
                  </a:extLst>
                </a:gridCol>
                <a:gridCol w="581858">
                  <a:extLst>
                    <a:ext uri="{9D8B030D-6E8A-4147-A177-3AD203B41FA5}">
                      <a16:colId xmlns:a16="http://schemas.microsoft.com/office/drawing/2014/main" val="3843302380"/>
                    </a:ext>
                  </a:extLst>
                </a:gridCol>
                <a:gridCol w="581858">
                  <a:extLst>
                    <a:ext uri="{9D8B030D-6E8A-4147-A177-3AD203B41FA5}">
                      <a16:colId xmlns:a16="http://schemas.microsoft.com/office/drawing/2014/main" val="3312298504"/>
                    </a:ext>
                  </a:extLst>
                </a:gridCol>
                <a:gridCol w="581858">
                  <a:extLst>
                    <a:ext uri="{9D8B030D-6E8A-4147-A177-3AD203B41FA5}">
                      <a16:colId xmlns:a16="http://schemas.microsoft.com/office/drawing/2014/main" val="187331451"/>
                    </a:ext>
                  </a:extLst>
                </a:gridCol>
                <a:gridCol w="581858">
                  <a:extLst>
                    <a:ext uri="{9D8B030D-6E8A-4147-A177-3AD203B41FA5}">
                      <a16:colId xmlns:a16="http://schemas.microsoft.com/office/drawing/2014/main" val="3470427503"/>
                    </a:ext>
                  </a:extLst>
                </a:gridCol>
                <a:gridCol w="581858">
                  <a:extLst>
                    <a:ext uri="{9D8B030D-6E8A-4147-A177-3AD203B41FA5}">
                      <a16:colId xmlns:a16="http://schemas.microsoft.com/office/drawing/2014/main" val="3927228923"/>
                    </a:ext>
                  </a:extLst>
                </a:gridCol>
                <a:gridCol w="581858">
                  <a:extLst>
                    <a:ext uri="{9D8B030D-6E8A-4147-A177-3AD203B41FA5}">
                      <a16:colId xmlns:a16="http://schemas.microsoft.com/office/drawing/2014/main" val="2274180204"/>
                    </a:ext>
                  </a:extLst>
                </a:gridCol>
                <a:gridCol w="581858">
                  <a:extLst>
                    <a:ext uri="{9D8B030D-6E8A-4147-A177-3AD203B41FA5}">
                      <a16:colId xmlns:a16="http://schemas.microsoft.com/office/drawing/2014/main" val="2994302519"/>
                    </a:ext>
                  </a:extLst>
                </a:gridCol>
                <a:gridCol w="581858">
                  <a:extLst>
                    <a:ext uri="{9D8B030D-6E8A-4147-A177-3AD203B41FA5}">
                      <a16:colId xmlns:a16="http://schemas.microsoft.com/office/drawing/2014/main" val="3903809539"/>
                    </a:ext>
                  </a:extLst>
                </a:gridCol>
                <a:gridCol w="581858">
                  <a:extLst>
                    <a:ext uri="{9D8B030D-6E8A-4147-A177-3AD203B41FA5}">
                      <a16:colId xmlns:a16="http://schemas.microsoft.com/office/drawing/2014/main" val="3801354954"/>
                    </a:ext>
                  </a:extLst>
                </a:gridCol>
                <a:gridCol w="678834">
                  <a:extLst>
                    <a:ext uri="{9D8B030D-6E8A-4147-A177-3AD203B41FA5}">
                      <a16:colId xmlns:a16="http://schemas.microsoft.com/office/drawing/2014/main" val="440065222"/>
                    </a:ext>
                  </a:extLst>
                </a:gridCol>
                <a:gridCol w="678834">
                  <a:extLst>
                    <a:ext uri="{9D8B030D-6E8A-4147-A177-3AD203B41FA5}">
                      <a16:colId xmlns:a16="http://schemas.microsoft.com/office/drawing/2014/main" val="1829850569"/>
                    </a:ext>
                  </a:extLst>
                </a:gridCol>
              </a:tblGrid>
              <a:tr h="423059"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Bundle 01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Bundle 02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Bundle 03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Bundle 04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Bundle 05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Bundle 06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Bundle 07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Bundle 08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Bundle 09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Bundle 10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Bundle 11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Bundle 12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Bundle 13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Bundle 14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Bundle 15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Bundle 16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4238316"/>
                  </a:ext>
                </a:extLst>
              </a:tr>
              <a:tr h="4230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Preference score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44.33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42.06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45.00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41.84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46.73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38.09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44.19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38.74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48.74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41.25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43.73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42.63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48.25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41.68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44.11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39.87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29174037"/>
                  </a:ext>
                </a:extLst>
              </a:tr>
            </a:tbl>
          </a:graphicData>
        </a:graphic>
      </p:graphicFrame>
      <p:pic>
        <p:nvPicPr>
          <p:cNvPr id="12" name="Graphic 11" descr="Ribbon">
            <a:extLst>
              <a:ext uri="{FF2B5EF4-FFF2-40B4-BE49-F238E27FC236}">
                <a16:creationId xmlns:a16="http://schemas.microsoft.com/office/drawing/2014/main" id="{DB619CB8-176C-F343-BAA7-65F7DB816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00533" y="5219700"/>
            <a:ext cx="381990" cy="381990"/>
          </a:xfrm>
          <a:prstGeom prst="rect">
            <a:avLst/>
          </a:prstGeom>
        </p:spPr>
      </p:pic>
      <p:pic>
        <p:nvPicPr>
          <p:cNvPr id="3" name="Audio Recording Jul 25, 2021 at 5:37:51 PM" descr="Audio Recording Jul 25, 2021 at 5:37:51 PM">
            <a:hlinkClick r:id="" action="ppaction://media"/>
            <a:extLst>
              <a:ext uri="{FF2B5EF4-FFF2-40B4-BE49-F238E27FC236}">
                <a16:creationId xmlns:a16="http://schemas.microsoft.com/office/drawing/2014/main" id="{BA5DCA0C-0240-F24E-A6B5-EAC38A0549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89145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9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039E-6AA1-AC41-9001-ACE2F817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41604"/>
            <a:ext cx="9601200" cy="846117"/>
          </a:xfrm>
        </p:spPr>
        <p:txBody>
          <a:bodyPr>
            <a:normAutofit fontScale="90000"/>
          </a:bodyPr>
          <a:lstStyle/>
          <a:p>
            <a:r>
              <a:rPr lang="en-US" dirty="0"/>
              <a:t>Total utility for each respondent </a:t>
            </a:r>
            <a:r>
              <a:rPr lang="en-US" sz="3100" dirty="0">
                <a:solidFill>
                  <a:srgbClr val="D16E56"/>
                </a:solidFill>
              </a:rPr>
              <a:t>(bundle choice)</a:t>
            </a:r>
            <a:endParaRPr lang="en-US" dirty="0">
              <a:solidFill>
                <a:srgbClr val="D16E56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38AA22A-2B84-0E46-BF4E-DC008D189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64753" y="-320060"/>
            <a:ext cx="1375870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CF3195-DDBF-7442-A61A-41E04AABFE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2435"/>
          <a:stretch/>
        </p:blipFill>
        <p:spPr>
          <a:xfrm>
            <a:off x="897812" y="1513330"/>
            <a:ext cx="11098294" cy="1915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DCE957-A1B7-C643-B4A7-4C816A220A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983"/>
          <a:stretch/>
        </p:blipFill>
        <p:spPr>
          <a:xfrm>
            <a:off x="897813" y="4460208"/>
            <a:ext cx="11098293" cy="974128"/>
          </a:xfrm>
          <a:prstGeom prst="rect">
            <a:avLst/>
          </a:prstGeom>
        </p:spPr>
      </p:pic>
      <p:pic>
        <p:nvPicPr>
          <p:cNvPr id="12" name="Graphic 11" descr="Ribbon">
            <a:extLst>
              <a:ext uri="{FF2B5EF4-FFF2-40B4-BE49-F238E27FC236}">
                <a16:creationId xmlns:a16="http://schemas.microsoft.com/office/drawing/2014/main" id="{DB619CB8-176C-F343-BAA7-65F7DB816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8553" y="1340922"/>
            <a:ext cx="381990" cy="381990"/>
          </a:xfrm>
          <a:prstGeom prst="rect">
            <a:avLst/>
          </a:prstGeom>
        </p:spPr>
      </p:pic>
      <p:pic>
        <p:nvPicPr>
          <p:cNvPr id="17" name="Graphic 16" descr="Magnifying glass">
            <a:extLst>
              <a:ext uri="{FF2B5EF4-FFF2-40B4-BE49-F238E27FC236}">
                <a16:creationId xmlns:a16="http://schemas.microsoft.com/office/drawing/2014/main" id="{F5EFB436-3CBE-E948-A7DB-E42C3D31F0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9742" y="4947272"/>
            <a:ext cx="1139612" cy="11396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FCB2D0-1776-474A-A1BC-EFA7091F4D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367" b="35307"/>
          <a:stretch/>
        </p:blipFill>
        <p:spPr>
          <a:xfrm>
            <a:off x="897814" y="3756265"/>
            <a:ext cx="11098292" cy="161694"/>
          </a:xfrm>
          <a:prstGeom prst="rect">
            <a:avLst/>
          </a:prstGeom>
        </p:spPr>
      </p:pic>
      <p:pic>
        <p:nvPicPr>
          <p:cNvPr id="23" name="Graphic 22" descr="Magnifying glass">
            <a:extLst>
              <a:ext uri="{FF2B5EF4-FFF2-40B4-BE49-F238E27FC236}">
                <a16:creationId xmlns:a16="http://schemas.microsoft.com/office/drawing/2014/main" id="{E74A0EE6-FD54-754B-BCFB-3FBCB10839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8400" y="3378385"/>
            <a:ext cx="940153" cy="940153"/>
          </a:xfrm>
          <a:prstGeom prst="rect">
            <a:avLst/>
          </a:prstGeom>
        </p:spPr>
      </p:pic>
      <p:pic>
        <p:nvPicPr>
          <p:cNvPr id="24" name="Graphic 23" descr="Magnifying glass">
            <a:extLst>
              <a:ext uri="{FF2B5EF4-FFF2-40B4-BE49-F238E27FC236}">
                <a16:creationId xmlns:a16="http://schemas.microsoft.com/office/drawing/2014/main" id="{C5A8E755-E7DB-4947-AB0A-04511B6D19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14760" y="3004450"/>
            <a:ext cx="940153" cy="9401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84101BC-031C-8F4D-A488-1591AF02AA1D}"/>
              </a:ext>
            </a:extLst>
          </p:cNvPr>
          <p:cNvSpPr txBox="1"/>
          <p:nvPr/>
        </p:nvSpPr>
        <p:spPr>
          <a:xfrm>
            <a:off x="897812" y="5638800"/>
            <a:ext cx="6290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most preferred bundle for Elio (10</a:t>
            </a:r>
            <a:r>
              <a:rPr lang="en-US" baseline="30000" dirty="0"/>
              <a:t>th</a:t>
            </a:r>
            <a:r>
              <a:rPr lang="en-US" dirty="0"/>
              <a:t>) : Bundle 16</a:t>
            </a:r>
          </a:p>
          <a:p>
            <a:r>
              <a:rPr lang="en-US" dirty="0"/>
              <a:t>The most preferred bundle for Nina (26</a:t>
            </a:r>
            <a:r>
              <a:rPr lang="en-US" baseline="30000" dirty="0"/>
              <a:t>th</a:t>
            </a:r>
            <a:r>
              <a:rPr lang="en-US" dirty="0"/>
              <a:t>) : Bundle 08</a:t>
            </a:r>
          </a:p>
          <a:p>
            <a:r>
              <a:rPr lang="en-US" dirty="0"/>
              <a:t>The most preferred bundle of surveyed population : Bundle 09</a:t>
            </a:r>
          </a:p>
        </p:txBody>
      </p:sp>
      <p:pic>
        <p:nvPicPr>
          <p:cNvPr id="4" name="Audio Recording Jul 26, 2021 at 2:59:24 PM" descr="Audio Recording Jul 26, 2021 at 2:59:24 PM">
            <a:hlinkClick r:id="" action="ppaction://media"/>
            <a:extLst>
              <a:ext uri="{FF2B5EF4-FFF2-40B4-BE49-F238E27FC236}">
                <a16:creationId xmlns:a16="http://schemas.microsoft.com/office/drawing/2014/main" id="{F85609E7-3C89-6A48-903E-516BD211DE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86748" y="597924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5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039E-6AA1-AC41-9001-ACE2F817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6117"/>
          </a:xfrm>
        </p:spPr>
        <p:txBody>
          <a:bodyPr/>
          <a:lstStyle/>
          <a:p>
            <a:r>
              <a:rPr lang="en-US" dirty="0"/>
              <a:t>Frequency of purchase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38AA22A-2B84-0E46-BF4E-DC008D189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64753" y="-320060"/>
            <a:ext cx="1375870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C7BC8C6-55E0-B844-A6DA-899AA6414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687930"/>
              </p:ext>
            </p:extLst>
          </p:nvPr>
        </p:nvGraphicFramePr>
        <p:xfrm>
          <a:off x="1648777" y="1531917"/>
          <a:ext cx="2968943" cy="4883159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578087">
                  <a:extLst>
                    <a:ext uri="{9D8B030D-6E8A-4147-A177-3AD203B41FA5}">
                      <a16:colId xmlns:a16="http://schemas.microsoft.com/office/drawing/2014/main" val="462236353"/>
                    </a:ext>
                  </a:extLst>
                </a:gridCol>
                <a:gridCol w="1390856">
                  <a:extLst>
                    <a:ext uri="{9D8B030D-6E8A-4147-A177-3AD203B41FA5}">
                      <a16:colId xmlns:a16="http://schemas.microsoft.com/office/drawing/2014/main" val="3292527477"/>
                    </a:ext>
                  </a:extLst>
                </a:gridCol>
              </a:tblGrid>
              <a:tr h="4833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Bundle_name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Freq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63587709"/>
                  </a:ext>
                </a:extLst>
              </a:tr>
              <a:tr h="2749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Bundle01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85163109"/>
                  </a:ext>
                </a:extLst>
              </a:tr>
              <a:tr h="2749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Bundle02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74633130"/>
                  </a:ext>
                </a:extLst>
              </a:tr>
              <a:tr h="2749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Bundle03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36177980"/>
                  </a:ext>
                </a:extLst>
              </a:tr>
              <a:tr h="2749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Bundle04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55401511"/>
                  </a:ext>
                </a:extLst>
              </a:tr>
              <a:tr h="2749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Bundle05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90011024"/>
                  </a:ext>
                </a:extLst>
              </a:tr>
              <a:tr h="2749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Bundle06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15262382"/>
                  </a:ext>
                </a:extLst>
              </a:tr>
              <a:tr h="2749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Bundle07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72140190"/>
                  </a:ext>
                </a:extLst>
              </a:tr>
              <a:tr h="2749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Bundle08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63661490"/>
                  </a:ext>
                </a:extLst>
              </a:tr>
              <a:tr h="2749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Bundle09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62992181"/>
                  </a:ext>
                </a:extLst>
              </a:tr>
              <a:tr h="2749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Bundle10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37636723"/>
                  </a:ext>
                </a:extLst>
              </a:tr>
              <a:tr h="2749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Bundle11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27761775"/>
                  </a:ext>
                </a:extLst>
              </a:tr>
              <a:tr h="2749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Bundle12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8365788"/>
                  </a:ext>
                </a:extLst>
              </a:tr>
              <a:tr h="2749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Bundle13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9618493"/>
                  </a:ext>
                </a:extLst>
              </a:tr>
              <a:tr h="2749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Bundle14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17370311"/>
                  </a:ext>
                </a:extLst>
              </a:tr>
              <a:tr h="2749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Bundle15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43589232"/>
                  </a:ext>
                </a:extLst>
              </a:tr>
              <a:tr h="2749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Bundle16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86530451"/>
                  </a:ext>
                </a:extLst>
              </a:tr>
            </a:tbl>
          </a:graphicData>
        </a:graphic>
      </p:graphicFrame>
      <p:pic>
        <p:nvPicPr>
          <p:cNvPr id="12" name="Graphic 11" descr="Ribbon">
            <a:extLst>
              <a:ext uri="{FF2B5EF4-FFF2-40B4-BE49-F238E27FC236}">
                <a16:creationId xmlns:a16="http://schemas.microsoft.com/office/drawing/2014/main" id="{DB619CB8-176C-F343-BAA7-65F7DB816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7915" y="2555364"/>
            <a:ext cx="381990" cy="381990"/>
          </a:xfrm>
          <a:prstGeom prst="rect">
            <a:avLst/>
          </a:prstGeom>
        </p:spPr>
      </p:pic>
      <p:pic>
        <p:nvPicPr>
          <p:cNvPr id="9" name="Graphic 8" descr="Ribbon">
            <a:extLst>
              <a:ext uri="{FF2B5EF4-FFF2-40B4-BE49-F238E27FC236}">
                <a16:creationId xmlns:a16="http://schemas.microsoft.com/office/drawing/2014/main" id="{560A8B9D-A639-924A-8D32-33E014A6B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9820" y="4129744"/>
            <a:ext cx="381990" cy="381990"/>
          </a:xfrm>
          <a:prstGeom prst="rect">
            <a:avLst/>
          </a:prstGeom>
        </p:spPr>
      </p:pic>
      <p:pic>
        <p:nvPicPr>
          <p:cNvPr id="4" name="Audio Recording Jul 26, 2021 at 3:02:42 PM" descr="Audio Recording Jul 26, 2021 at 3:02:42 PM">
            <a:hlinkClick r:id="" action="ppaction://media"/>
            <a:extLst>
              <a:ext uri="{FF2B5EF4-FFF2-40B4-BE49-F238E27FC236}">
                <a16:creationId xmlns:a16="http://schemas.microsoft.com/office/drawing/2014/main" id="{5F8D6B45-C27D-8248-AFE4-3064DA8857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72800" y="5765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0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5BDF-8187-0A4C-A470-4B4B0E216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preferred bundle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6C861-515C-6C4D-BBEA-7022F639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Bundle 09 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E9F16C-D8E1-194A-9946-C5151F231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50" y="2936240"/>
            <a:ext cx="2705100" cy="208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144060-7809-524A-B387-F3C76D1FD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510" y="2171700"/>
            <a:ext cx="5033010" cy="35687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C97CBD-3489-5B4C-BB06-EC3DF65091FC}"/>
              </a:ext>
            </a:extLst>
          </p:cNvPr>
          <p:cNvCxnSpPr>
            <a:cxnSpLocks/>
          </p:cNvCxnSpPr>
          <p:nvPr/>
        </p:nvCxnSpPr>
        <p:spPr>
          <a:xfrm flipV="1">
            <a:off x="5086350" y="2766060"/>
            <a:ext cx="3006090" cy="56388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86FF7D-92D6-4043-B8E3-1E97D46C829F}"/>
              </a:ext>
            </a:extLst>
          </p:cNvPr>
          <p:cNvCxnSpPr>
            <a:stCxn id="7" idx="3"/>
          </p:cNvCxnSpPr>
          <p:nvPr/>
        </p:nvCxnSpPr>
        <p:spPr>
          <a:xfrm>
            <a:off x="5086350" y="3977640"/>
            <a:ext cx="3021330" cy="320040"/>
          </a:xfrm>
          <a:prstGeom prst="straightConnector1">
            <a:avLst/>
          </a:prstGeom>
          <a:ln w="158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EF4915-A8E2-3E4E-8725-D31188FA574E}"/>
              </a:ext>
            </a:extLst>
          </p:cNvPr>
          <p:cNvCxnSpPr>
            <a:cxnSpLocks/>
          </p:cNvCxnSpPr>
          <p:nvPr/>
        </p:nvCxnSpPr>
        <p:spPr>
          <a:xfrm>
            <a:off x="5071110" y="4467860"/>
            <a:ext cx="3036570" cy="454660"/>
          </a:xfrm>
          <a:prstGeom prst="straightConnector1">
            <a:avLst/>
          </a:prstGeom>
          <a:ln w="158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Recording Jul 26, 2021 at 3:04:09 PM" descr="Audio Recording Jul 26, 2021 at 3:04:09 PM">
            <a:hlinkClick r:id="" action="ppaction://media"/>
            <a:extLst>
              <a:ext uri="{FF2B5EF4-FFF2-40B4-BE49-F238E27FC236}">
                <a16:creationId xmlns:a16="http://schemas.microsoft.com/office/drawing/2014/main" id="{4BBA9222-1940-C24F-8B84-8E6FBA756C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54229" y="587828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3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84EFB-95F0-7A47-8B76-430B71A88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10461812" cy="1160929"/>
          </a:xfrm>
        </p:spPr>
        <p:txBody>
          <a:bodyPr>
            <a:normAutofit/>
          </a:bodyPr>
          <a:lstStyle/>
          <a:p>
            <a:r>
              <a:rPr lang="en-US" dirty="0"/>
              <a:t>Market Share for Bundle09 </a:t>
            </a:r>
            <a:r>
              <a:rPr lang="en-US" sz="2800" dirty="0">
                <a:solidFill>
                  <a:srgbClr val="D16E56"/>
                </a:solidFill>
              </a:rPr>
              <a:t>(to identify competitors)</a:t>
            </a:r>
            <a:endParaRPr lang="en-US" dirty="0">
              <a:solidFill>
                <a:srgbClr val="D16E56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628A-2ACB-934A-A1AE-089AB9547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09712"/>
            <a:ext cx="4443984" cy="823912"/>
          </a:xfrm>
        </p:spPr>
        <p:txBody>
          <a:bodyPr/>
          <a:lstStyle/>
          <a:p>
            <a:r>
              <a:rPr lang="en-US" dirty="0"/>
              <a:t>With existing 5 hotels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A23884-BBB8-C34B-9AD4-9F80FC0052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09712"/>
            <a:ext cx="4443984" cy="823912"/>
          </a:xfrm>
        </p:spPr>
        <p:txBody>
          <a:bodyPr/>
          <a:lstStyle/>
          <a:p>
            <a:r>
              <a:rPr lang="en-US" dirty="0"/>
              <a:t>With new 4 hotels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9D9DD79-26EA-AE49-B27E-38022734EA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525013" y="2520950"/>
            <a:ext cx="5882641" cy="1596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5C5F77-D928-6D43-AC2C-CAD71B5A6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9720" y="2520950"/>
            <a:ext cx="5882640" cy="1816100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B9BFE94-53A6-564D-B70D-B528F3692054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4524376"/>
            <a:ext cx="3779520" cy="19678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2D1E42-C9B9-E440-8D96-5AB9E63FD2FA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66" y="4495165"/>
            <a:ext cx="3779520" cy="1967865"/>
          </a:xfrm>
          <a:prstGeom prst="rect">
            <a:avLst/>
          </a:prstGeom>
        </p:spPr>
      </p:pic>
      <p:pic>
        <p:nvPicPr>
          <p:cNvPr id="20" name="Graphic 19" descr="Trophy">
            <a:extLst>
              <a:ext uri="{FF2B5EF4-FFF2-40B4-BE49-F238E27FC236}">
                <a16:creationId xmlns:a16="http://schemas.microsoft.com/office/drawing/2014/main" id="{36AA510D-3D98-024E-AE7F-603DA5B1F3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93592" y="4433333"/>
            <a:ext cx="229471" cy="229471"/>
          </a:xfrm>
          <a:prstGeom prst="rect">
            <a:avLst/>
          </a:prstGeom>
        </p:spPr>
      </p:pic>
      <p:pic>
        <p:nvPicPr>
          <p:cNvPr id="22" name="Graphic 21" descr="Trophy">
            <a:extLst>
              <a:ext uri="{FF2B5EF4-FFF2-40B4-BE49-F238E27FC236}">
                <a16:creationId xmlns:a16="http://schemas.microsoft.com/office/drawing/2014/main" id="{8E7F443B-002D-2E40-BDC7-E289609FDF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36904" y="4428093"/>
            <a:ext cx="229471" cy="229471"/>
          </a:xfrm>
          <a:prstGeom prst="rect">
            <a:avLst/>
          </a:prstGeom>
        </p:spPr>
      </p:pic>
      <p:pic>
        <p:nvPicPr>
          <p:cNvPr id="23" name="Graphic 22" descr="Trophy">
            <a:extLst>
              <a:ext uri="{FF2B5EF4-FFF2-40B4-BE49-F238E27FC236}">
                <a16:creationId xmlns:a16="http://schemas.microsoft.com/office/drawing/2014/main" id="{9A8306EB-9821-7C4B-9A2B-B9C7780711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2360" y="4391737"/>
            <a:ext cx="229471" cy="229471"/>
          </a:xfrm>
          <a:prstGeom prst="rect">
            <a:avLst/>
          </a:prstGeom>
        </p:spPr>
      </p:pic>
      <p:pic>
        <p:nvPicPr>
          <p:cNvPr id="3" name="Audio Recording Jul 26, 2021 at 3:06:27 PM" descr="Audio Recording Jul 26, 2021 at 3:06:27 PM">
            <a:hlinkClick r:id="" action="ppaction://media"/>
            <a:extLst>
              <a:ext uri="{FF2B5EF4-FFF2-40B4-BE49-F238E27FC236}">
                <a16:creationId xmlns:a16="http://schemas.microsoft.com/office/drawing/2014/main" id="{879EB194-FCF3-4949-B5F8-9820197B9B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58469" y="603431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5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628A-2ACB-934A-A1AE-089AB9547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2523" y="1268169"/>
            <a:ext cx="4443984" cy="823912"/>
          </a:xfrm>
        </p:spPr>
        <p:txBody>
          <a:bodyPr/>
          <a:lstStyle/>
          <a:p>
            <a:r>
              <a:rPr lang="en-US" dirty="0"/>
              <a:t>With existing 5 hotels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A23884-BBB8-C34B-9AD4-9F80FC0052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371600" y="4187361"/>
            <a:ext cx="4443984" cy="823912"/>
          </a:xfrm>
        </p:spPr>
        <p:txBody>
          <a:bodyPr/>
          <a:lstStyle/>
          <a:p>
            <a:r>
              <a:rPr lang="en-US" dirty="0"/>
              <a:t>With new 4 hotels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924731-EB55-5C42-B5A7-3C31CFE4B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478831"/>
              </p:ext>
            </p:extLst>
          </p:nvPr>
        </p:nvGraphicFramePr>
        <p:xfrm>
          <a:off x="1371600" y="5213377"/>
          <a:ext cx="9601200" cy="1184553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85295125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57239205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53498306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33214302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51803485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5168804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Attributes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Professional01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Professional02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Tourist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Deluxe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Bundle09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681775"/>
                  </a:ext>
                </a:extLst>
              </a:tr>
              <a:tr h="1984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Room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Room_Office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Small_Suite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Large_Room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Large_Room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Small_Suite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712966"/>
                  </a:ext>
                </a:extLst>
              </a:tr>
              <a:tr h="1984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Bus_Amenities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Internet_access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Room_fax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Speaker_phone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Internet_access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Room_fax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902457"/>
                  </a:ext>
                </a:extLst>
              </a:tr>
              <a:tr h="1984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Leisure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Exercise_room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Exercise_room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Exercise_room_and_Pool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Exercise_room_and_Pool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Exercise_room_and_Pool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419145"/>
                  </a:ext>
                </a:extLst>
              </a:tr>
              <a:tr h="1984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Extras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Fruit_and_cheese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Tape_library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Tape_library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Tape_library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Fruit_and_cheese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387049"/>
                  </a:ext>
                </a:extLst>
              </a:tr>
              <a:tr h="1984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Rest_Delivery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303" marR="9303" marT="93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820830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2800975F-84CD-5A44-8211-7F0A2390A0B2}"/>
              </a:ext>
            </a:extLst>
          </p:cNvPr>
          <p:cNvSpPr/>
          <p:nvPr/>
        </p:nvSpPr>
        <p:spPr>
          <a:xfrm>
            <a:off x="4482059" y="4882289"/>
            <a:ext cx="1843790" cy="18467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70911D-CAF2-7A48-AE64-5F232BB22780}"/>
              </a:ext>
            </a:extLst>
          </p:cNvPr>
          <p:cNvSpPr/>
          <p:nvPr/>
        </p:nvSpPr>
        <p:spPr>
          <a:xfrm>
            <a:off x="9168984" y="5011272"/>
            <a:ext cx="1843790" cy="18467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Trophy">
            <a:extLst>
              <a:ext uri="{FF2B5EF4-FFF2-40B4-BE49-F238E27FC236}">
                <a16:creationId xmlns:a16="http://schemas.microsoft.com/office/drawing/2014/main" id="{1FA5785B-56F6-454B-B187-721B95C58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4483" y="5011836"/>
            <a:ext cx="229471" cy="2294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A4563B-B1C6-654F-A75C-A7D586A6B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" y="2340666"/>
            <a:ext cx="12192000" cy="138957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4A3960A-6465-CF44-96AD-D16C15411D9D}"/>
              </a:ext>
            </a:extLst>
          </p:cNvPr>
          <p:cNvSpPr/>
          <p:nvPr/>
        </p:nvSpPr>
        <p:spPr>
          <a:xfrm>
            <a:off x="6808032" y="2048832"/>
            <a:ext cx="3565161" cy="18467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BEC652-7B15-BA4A-8640-853A480A2AAF}"/>
              </a:ext>
            </a:extLst>
          </p:cNvPr>
          <p:cNvSpPr/>
          <p:nvPr/>
        </p:nvSpPr>
        <p:spPr>
          <a:xfrm>
            <a:off x="10475326" y="2048831"/>
            <a:ext cx="1843790" cy="18467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Trophy">
            <a:extLst>
              <a:ext uri="{FF2B5EF4-FFF2-40B4-BE49-F238E27FC236}">
                <a16:creationId xmlns:a16="http://schemas.microsoft.com/office/drawing/2014/main" id="{A5853C1B-B6AD-6C4F-A824-DCCB80151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84163" y="2120900"/>
            <a:ext cx="229471" cy="229471"/>
          </a:xfrm>
          <a:prstGeom prst="rect">
            <a:avLst/>
          </a:prstGeom>
        </p:spPr>
      </p:pic>
      <p:pic>
        <p:nvPicPr>
          <p:cNvPr id="28" name="Graphic 27" descr="Trophy">
            <a:extLst>
              <a:ext uri="{FF2B5EF4-FFF2-40B4-BE49-F238E27FC236}">
                <a16:creationId xmlns:a16="http://schemas.microsoft.com/office/drawing/2014/main" id="{DAD61A92-0C5C-AE42-9D62-D1316CCBF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6622" y="2120901"/>
            <a:ext cx="229471" cy="229471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397D22AA-DA1C-A54E-BA4A-A1566E959FAF}"/>
              </a:ext>
            </a:extLst>
          </p:cNvPr>
          <p:cNvSpPr/>
          <p:nvPr/>
        </p:nvSpPr>
        <p:spPr>
          <a:xfrm>
            <a:off x="6808032" y="2551913"/>
            <a:ext cx="1208061" cy="30014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C052BA8-B5C9-A24C-A6BC-9E99E7A74EA8}"/>
              </a:ext>
            </a:extLst>
          </p:cNvPr>
          <p:cNvSpPr/>
          <p:nvPr/>
        </p:nvSpPr>
        <p:spPr>
          <a:xfrm>
            <a:off x="6895558" y="2999147"/>
            <a:ext cx="2019842" cy="30014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BC008A8-1C02-094D-BFE2-2583F5A9685F}"/>
              </a:ext>
            </a:extLst>
          </p:cNvPr>
          <p:cNvSpPr/>
          <p:nvPr/>
        </p:nvSpPr>
        <p:spPr>
          <a:xfrm>
            <a:off x="6957855" y="2780473"/>
            <a:ext cx="1208061" cy="30014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40127D0-1D80-A84D-97D0-9683CB664B75}"/>
              </a:ext>
            </a:extLst>
          </p:cNvPr>
          <p:cNvSpPr/>
          <p:nvPr/>
        </p:nvSpPr>
        <p:spPr>
          <a:xfrm>
            <a:off x="8515987" y="2791206"/>
            <a:ext cx="1208061" cy="300144"/>
          </a:xfrm>
          <a:prstGeom prst="ellipse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27D1A94-FCD7-624C-93AA-895A1EAD39AF}"/>
              </a:ext>
            </a:extLst>
          </p:cNvPr>
          <p:cNvSpPr/>
          <p:nvPr/>
        </p:nvSpPr>
        <p:spPr>
          <a:xfrm>
            <a:off x="4442085" y="5369402"/>
            <a:ext cx="1208061" cy="30014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33A1787-C0BF-7A4D-A9FE-14B57FE73379}"/>
              </a:ext>
            </a:extLst>
          </p:cNvPr>
          <p:cNvSpPr/>
          <p:nvPr/>
        </p:nvSpPr>
        <p:spPr>
          <a:xfrm>
            <a:off x="4412533" y="5587985"/>
            <a:ext cx="1208061" cy="300144"/>
          </a:xfrm>
          <a:prstGeom prst="ellipse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Audio Recording Jul 26, 2021 at 3:14:01 PM" descr="Audio Recording Jul 26, 2021 at 3:14:01 PM">
            <a:hlinkClick r:id="" action="ppaction://media"/>
            <a:extLst>
              <a:ext uri="{FF2B5EF4-FFF2-40B4-BE49-F238E27FC236}">
                <a16:creationId xmlns:a16="http://schemas.microsoft.com/office/drawing/2014/main" id="{603F95CC-3FE4-634F-9874-51247CC554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79200" y="604519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0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B8E1-B330-5D4F-A0D6-DA2B7280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Market Segmentation </a:t>
            </a:r>
            <a:r>
              <a:rPr lang="en-US" sz="3600" dirty="0">
                <a:solidFill>
                  <a:srgbClr val="D16E56"/>
                </a:solidFill>
              </a:rPr>
              <a:t>(to identify target market)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8186A-0E21-D14F-9C5A-657874D5104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15" y="1721224"/>
            <a:ext cx="6115461" cy="4450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75555-D8F4-834F-9A52-84E16F796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515" y="1721223"/>
            <a:ext cx="5943600" cy="4661647"/>
          </a:xfrm>
          <a:prstGeom prst="rect">
            <a:avLst/>
          </a:prstGeom>
        </p:spPr>
      </p:pic>
      <p:pic>
        <p:nvPicPr>
          <p:cNvPr id="7" name="Audio Recording Jul 27, 2021 at 4:20:33 PM" descr="Audio Recording Jul 27, 2021 at 4:20:33 PM">
            <a:hlinkClick r:id="" action="ppaction://media"/>
            <a:extLst>
              <a:ext uri="{FF2B5EF4-FFF2-40B4-BE49-F238E27FC236}">
                <a16:creationId xmlns:a16="http://schemas.microsoft.com/office/drawing/2014/main" id="{E9BF743A-62AD-8D43-BB2F-D13DDD4207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92452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5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6A196-02E7-8A4E-96D8-97785D2CC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segments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0E4D6-5413-DB44-A778-981C775C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62635"/>
            <a:ext cx="9601200" cy="450476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Step 1 : Comparison of Mean rating value of each bundle for each cluster with the overall mean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BA295-6253-EA42-820C-9134D06CA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044700"/>
            <a:ext cx="5943600" cy="382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AA1839-1ED8-F249-8B76-AD53F51A8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2044700"/>
            <a:ext cx="5943600" cy="4076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BEF8F4-3832-0145-BE32-0714756C2B36}"/>
              </a:ext>
            </a:extLst>
          </p:cNvPr>
          <p:cNvSpPr txBox="1"/>
          <p:nvPr/>
        </p:nvSpPr>
        <p:spPr>
          <a:xfrm>
            <a:off x="1371600" y="6121400"/>
            <a:ext cx="1044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The main difference between two clusters is  due to room type </a:t>
            </a:r>
          </a:p>
        </p:txBody>
      </p:sp>
      <p:pic>
        <p:nvPicPr>
          <p:cNvPr id="11" name="Audio Recording Jul 27, 2021 at 7:58:59 PM" descr="Audio Recording Jul 27, 2021 at 7:58:59 PM">
            <a:hlinkClick r:id="" action="ppaction://media"/>
            <a:extLst>
              <a:ext uri="{FF2B5EF4-FFF2-40B4-BE49-F238E27FC236}">
                <a16:creationId xmlns:a16="http://schemas.microsoft.com/office/drawing/2014/main" id="{828C29D7-4AF0-FB48-97D3-B57863DEE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03000" y="6121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4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6A196-02E7-8A4E-96D8-97785D2CC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segments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0E4D6-5413-DB44-A778-981C775C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62635"/>
            <a:ext cx="9601200" cy="450476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Step 2 : Conjoint analysis for 2 clusters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ACC2DC-46FF-4A48-8967-1803B564D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512" y="1957293"/>
            <a:ext cx="6759388" cy="4231839"/>
          </a:xfrm>
          <a:prstGeom prst="rect">
            <a:avLst/>
          </a:prstGeom>
        </p:spPr>
      </p:pic>
      <p:pic>
        <p:nvPicPr>
          <p:cNvPr id="5" name="Audio Recording Jul 26, 2021 at 3:22:45 PM" descr="Audio Recording Jul 26, 2021 at 3:22:45 PM">
            <a:hlinkClick r:id="" action="ppaction://media"/>
            <a:extLst>
              <a:ext uri="{FF2B5EF4-FFF2-40B4-BE49-F238E27FC236}">
                <a16:creationId xmlns:a16="http://schemas.microsoft.com/office/drawing/2014/main" id="{827718C0-C261-5F4B-9E35-B3C34E443A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72800" y="5867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8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6A196-02E7-8A4E-96D8-97785D2C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of segments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A25B5-5CA2-0B4D-8A90-FB65C0CF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938832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rgbClr val="D45243"/>
                </a:solidFill>
              </a:rPr>
              <a:t>Cluster_1 (Business)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0E4D6-5413-DB44-A778-981C775C4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015776"/>
            <a:ext cx="4443984" cy="45082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Business amenities has higher importance</a:t>
            </a:r>
          </a:p>
          <a:p>
            <a:r>
              <a:rPr lang="en-US" dirty="0"/>
              <a:t>Room office (one bed, office desk) has higher utility score than other room types</a:t>
            </a:r>
          </a:p>
          <a:p>
            <a:r>
              <a:rPr lang="en-US" dirty="0"/>
              <a:t>Room fax has higher utility score(only 2</a:t>
            </a:r>
            <a:r>
              <a:rPr lang="en-US" baseline="30000" dirty="0"/>
              <a:t>nd</a:t>
            </a:r>
            <a:r>
              <a:rPr lang="en-US" dirty="0"/>
              <a:t> to speaker phones)</a:t>
            </a:r>
          </a:p>
          <a:p>
            <a:r>
              <a:rPr lang="en-US" dirty="0"/>
              <a:t>Smaller pool and exercise room is preferred</a:t>
            </a:r>
          </a:p>
          <a:p>
            <a:r>
              <a:rPr lang="en-US" dirty="0"/>
              <a:t>Fruit and cheese and no restaurant delivery.</a:t>
            </a:r>
          </a:p>
          <a:p>
            <a:pPr marL="0" indent="0">
              <a:buNone/>
            </a:pPr>
            <a:r>
              <a:rPr lang="en-US" dirty="0"/>
              <a:t>&gt;&gt; more independent, prefer small spaces, value their time, outgoing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5CDA17-C786-DF4B-A797-9A333A6AF6AF}"/>
              </a:ext>
            </a:extLst>
          </p:cNvPr>
          <p:cNvPicPr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3" t="4410" r="15625" b="7062"/>
          <a:stretch/>
        </p:blipFill>
        <p:spPr>
          <a:xfrm rot="10800000">
            <a:off x="9516155" y="3247406"/>
            <a:ext cx="1756189" cy="327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EE8668-FC62-CB49-8B6E-4CA8DB6C69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365" y="1295400"/>
            <a:ext cx="4423455" cy="179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C3122A-B084-E84A-99F4-06E6DE7282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51" r="2713"/>
          <a:stretch/>
        </p:blipFill>
        <p:spPr>
          <a:xfrm>
            <a:off x="6636470" y="3247406"/>
            <a:ext cx="2422689" cy="3276600"/>
          </a:xfrm>
          <a:prstGeom prst="rect">
            <a:avLst/>
          </a:prstGeom>
        </p:spPr>
      </p:pic>
      <p:pic>
        <p:nvPicPr>
          <p:cNvPr id="7" name="Audio Recording Jul 26, 2021 at 3:32:16 PM" descr="Audio Recording Jul 26, 2021 at 3:32:16 PM">
            <a:hlinkClick r:id="" action="ppaction://media"/>
            <a:extLst>
              <a:ext uri="{FF2B5EF4-FFF2-40B4-BE49-F238E27FC236}">
                <a16:creationId xmlns:a16="http://schemas.microsoft.com/office/drawing/2014/main" id="{BD86B35A-746A-7940-8E49-F327952081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72344" y="58725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6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6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7E638-346A-534D-87DA-A49B9E69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8961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Introduction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2000" dirty="0"/>
            </a:b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CCB710-90D9-2D48-8F5C-CCF38468E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490857" y="421574"/>
            <a:ext cx="2925618" cy="149266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4DC58C-E300-2C4D-8890-3E3EB047CACA}"/>
              </a:ext>
            </a:extLst>
          </p:cNvPr>
          <p:cNvSpPr txBox="1"/>
          <p:nvPr/>
        </p:nvSpPr>
        <p:spPr>
          <a:xfrm>
            <a:off x="1773716" y="2291508"/>
            <a:ext cx="84058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Forte Hotels, the largest United Kingdom’s hotel chain, is developing a new hotel chain in the United States mainly targeting European business people who come to United Sates for business.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Forte’s strategy in developing the new chain, named </a:t>
            </a:r>
            <a:r>
              <a:rPr lang="en-US" b="1" dirty="0"/>
              <a:t>Forte Executive Innes</a:t>
            </a:r>
            <a:r>
              <a:rPr lang="en-US" dirty="0"/>
              <a:t>, is twofold.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Attract customers by ambiance of a European hotel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American functionality and convenience. </a:t>
            </a:r>
            <a:br>
              <a:rPr lang="en-US" sz="3200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European business travelers in the United States will recognize the Forte name and associate it with comfort and service.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10" name="Audio Recording Jul 26, 2021 at 2:35:44 PM" descr="Audio Recording Jul 26, 2021 at 2:35:44 PM">
            <a:hlinkClick r:id="" action="ppaction://media"/>
            <a:extLst>
              <a:ext uri="{FF2B5EF4-FFF2-40B4-BE49-F238E27FC236}">
                <a16:creationId xmlns:a16="http://schemas.microsoft.com/office/drawing/2014/main" id="{04AFFF7E-3BD3-904C-B72A-2218D9FADC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98773" y="603002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6A196-02E7-8A4E-96D8-97785D2C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of segments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0E4D6-5413-DB44-A778-981C775C4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015776"/>
            <a:ext cx="4443984" cy="4508230"/>
          </a:xfrm>
        </p:spPr>
        <p:txBody>
          <a:bodyPr>
            <a:normAutofit/>
          </a:bodyPr>
          <a:lstStyle/>
          <a:p>
            <a:r>
              <a:rPr lang="en-US" dirty="0"/>
              <a:t>The most important attribute is room type and prefer large rooms with double queen beds. </a:t>
            </a:r>
          </a:p>
          <a:p>
            <a:r>
              <a:rPr lang="en-US" dirty="0"/>
              <a:t>Has higher importance on Leisure facilities over business amenities. Specifically well equipped exercise rooms. Pools with lap comes next. </a:t>
            </a:r>
          </a:p>
          <a:p>
            <a:r>
              <a:rPr lang="en-US" dirty="0"/>
              <a:t>Daily news paper delivery</a:t>
            </a:r>
          </a:p>
          <a:p>
            <a:r>
              <a:rPr lang="en-US" dirty="0"/>
              <a:t>Restaurant delivery via room service</a:t>
            </a:r>
          </a:p>
          <a:p>
            <a:pPr marL="0" indent="0">
              <a:buNone/>
            </a:pPr>
            <a:r>
              <a:rPr lang="en-US" dirty="0"/>
              <a:t>&gt;&gt; value large spaces, leisure activities, news and easy access to different type of food.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F1E1FD8-F514-C34D-94C1-E34803ADC261}"/>
              </a:ext>
            </a:extLst>
          </p:cNvPr>
          <p:cNvSpPr txBox="1">
            <a:spLocks/>
          </p:cNvSpPr>
          <p:nvPr/>
        </p:nvSpPr>
        <p:spPr>
          <a:xfrm>
            <a:off x="1371600" y="990600"/>
            <a:ext cx="5086352" cy="10251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4E4ED"/>
                </a:solidFill>
              </a:rPr>
              <a:t>Cluster_2 (Family/like to relax)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CE5D76-5962-BB4C-8FB4-5FDFD9DA8A1C}"/>
              </a:ext>
            </a:extLst>
          </p:cNvPr>
          <p:cNvPicPr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1" t="4273" r="52824" b="7470"/>
          <a:stretch/>
        </p:blipFill>
        <p:spPr>
          <a:xfrm rot="10800000">
            <a:off x="9364702" y="3581401"/>
            <a:ext cx="1608097" cy="3050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C33CC4-2324-B34A-8389-C5F7ADA9F8F5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2" y="1458596"/>
            <a:ext cx="4514848" cy="1959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DF391-71AE-6849-AAF1-468D4030AA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306"/>
          <a:stretch/>
        </p:blipFill>
        <p:spPr>
          <a:xfrm>
            <a:off x="7711343" y="3595604"/>
            <a:ext cx="1318357" cy="3050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EA64E7-5E03-2A4B-9309-30AD0910F7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59"/>
          <a:stretch/>
        </p:blipFill>
        <p:spPr>
          <a:xfrm>
            <a:off x="6786563" y="3595604"/>
            <a:ext cx="990084" cy="3050542"/>
          </a:xfrm>
          <a:prstGeom prst="rect">
            <a:avLst/>
          </a:prstGeom>
        </p:spPr>
      </p:pic>
      <p:pic>
        <p:nvPicPr>
          <p:cNvPr id="13" name="Audio Recording Jul 26, 2021 at 9:07:47 PM" descr="Audio Recording Jul 26, 2021 at 9:07:47 PM">
            <a:hlinkClick r:id="" action="ppaction://media"/>
            <a:extLst>
              <a:ext uri="{FF2B5EF4-FFF2-40B4-BE49-F238E27FC236}">
                <a16:creationId xmlns:a16="http://schemas.microsoft.com/office/drawing/2014/main" id="{6349AC9E-8E0F-2D4B-9048-69024050CF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80587" y="593685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8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DAD8-0236-4D41-9536-7A602E72D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4" y="180736"/>
            <a:ext cx="8743950" cy="1428750"/>
          </a:xfrm>
        </p:spPr>
        <p:txBody>
          <a:bodyPr>
            <a:noAutofit/>
          </a:bodyPr>
          <a:lstStyle/>
          <a:p>
            <a:r>
              <a:rPr lang="en-US" sz="2800" dirty="0"/>
              <a:t>Forte Hotel’s main goal is to target business people who comes from Europe to United States for business work and American business community. </a:t>
            </a:r>
            <a:br>
              <a:rPr lang="en-US" sz="2800" dirty="0"/>
            </a:br>
            <a:r>
              <a:rPr lang="en-US" sz="2800" dirty="0"/>
              <a:t> - Target Market should be </a:t>
            </a:r>
            <a:r>
              <a:rPr lang="en-US" sz="2800" dirty="0">
                <a:solidFill>
                  <a:srgbClr val="D45243"/>
                </a:solidFill>
              </a:rPr>
              <a:t>Cluster_1 (Business)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F6770-D3E8-4149-87EC-77BFA47CAEE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68" y="1834402"/>
            <a:ext cx="6115461" cy="4450976"/>
          </a:xfrm>
          <a:prstGeom prst="rect">
            <a:avLst/>
          </a:prstGeom>
        </p:spPr>
      </p:pic>
      <p:pic>
        <p:nvPicPr>
          <p:cNvPr id="6" name="Graphic 5" descr="Bullseye">
            <a:extLst>
              <a:ext uri="{FF2B5EF4-FFF2-40B4-BE49-F238E27FC236}">
                <a16:creationId xmlns:a16="http://schemas.microsoft.com/office/drawing/2014/main" id="{08B7F0FD-45A8-2342-A76A-61FA5E989A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3339352"/>
            <a:ext cx="1190625" cy="1190625"/>
          </a:xfrm>
          <a:prstGeom prst="rect">
            <a:avLst/>
          </a:prstGeom>
        </p:spPr>
      </p:pic>
      <p:pic>
        <p:nvPicPr>
          <p:cNvPr id="3" name="Audio Recording Jul 26, 2021 at 9:08:27 PM" descr="Audio Recording Jul 26, 2021 at 9:08:27 PM">
            <a:hlinkClick r:id="" action="ppaction://media"/>
            <a:extLst>
              <a:ext uri="{FF2B5EF4-FFF2-40B4-BE49-F238E27FC236}">
                <a16:creationId xmlns:a16="http://schemas.microsoft.com/office/drawing/2014/main" id="{B2E1710E-9EEF-3F44-A642-36E9AF278F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92328" y="58789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0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6A09E-438A-FC42-87F4-B9CCE799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43C85-FEE3-BA48-8E34-21FB48DEB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17964"/>
            <a:ext cx="9601200" cy="4149436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The most attractive feature in the market - Room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In general, small suite, speaker phones, small exercise room and small pool combo, complimentary fruit and cheese bowl, and restaurant delivery via room service are most attractive amenities.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most preferred bundle is Bundle 09 which includes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small suite,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room fax,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exercise room and pool,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fruit and cheese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no restaurant delivery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There are two segments in the market.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business class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family oriented / like to relax</a:t>
            </a:r>
          </a:p>
          <a:p>
            <a:endParaRPr lang="en-US" dirty="0"/>
          </a:p>
          <a:p>
            <a:pPr marL="530352" lvl="1" indent="0">
              <a:buNone/>
            </a:pPr>
            <a:endParaRPr lang="en-US" dirty="0"/>
          </a:p>
          <a:p>
            <a:pPr marL="873252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Recording Jul 26, 2021 at 9:09:23 PM" descr="Audio Recording Jul 26, 2021 at 9:09:23 PM">
            <a:hlinkClick r:id="" action="ppaction://media"/>
            <a:extLst>
              <a:ext uri="{FF2B5EF4-FFF2-40B4-BE49-F238E27FC236}">
                <a16:creationId xmlns:a16="http://schemas.microsoft.com/office/drawing/2014/main" id="{A09C293C-FA7F-AC43-84A4-32BE6D4A09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66400" y="5867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6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386D-5481-3F4A-9D27-DFB8F0310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63118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BF5FB-1E7E-6748-89F9-C3F771B3B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05264"/>
            <a:ext cx="9601200" cy="4166936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In case of launching the most preferred bundle (Bundle 09) to the market which consists of existing hotels, </a:t>
            </a:r>
            <a:r>
              <a:rPr lang="en-US" b="1" dirty="0" err="1"/>
              <a:t>Toftrees</a:t>
            </a:r>
            <a:r>
              <a:rPr lang="en-US" dirty="0"/>
              <a:t> and </a:t>
            </a:r>
            <a:r>
              <a:rPr lang="en-US" b="1" dirty="0" err="1"/>
              <a:t>Scanticon</a:t>
            </a:r>
            <a:r>
              <a:rPr lang="en-US" dirty="0"/>
              <a:t> would be the biggest competitors to look for.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In case of launching the most preferred bundle (Bundle 09) to the market which consist of new hotel room bundles, Professional 02 bundle would be the greatest competitor.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Forte Executive Inn should be targeting the cluster_1 (Business class) as their goal is attracting European business class who travels to United Sates and American business class. 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  <p:pic>
        <p:nvPicPr>
          <p:cNvPr id="4" name="Audio Recording Jul 27, 2021 at 5:03:47 PM" descr="Audio Recording Jul 27, 2021 at 5:03:47 PM">
            <a:hlinkClick r:id="" action="ppaction://media"/>
            <a:extLst>
              <a:ext uri="{FF2B5EF4-FFF2-40B4-BE49-F238E27FC236}">
                <a16:creationId xmlns:a16="http://schemas.microsoft.com/office/drawing/2014/main" id="{0BEB30C7-97CC-5645-8625-F11A3887C6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26821" y="592622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7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4CD2-2E78-0F4A-842E-1C5D23233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Audio Recording Jul 27, 2021 at 7:18:52 PM" descr="Audio Recording Jul 27, 2021 at 7:18:52 PM">
            <a:hlinkClick r:id="" action="ppaction://media"/>
            <a:extLst>
              <a:ext uri="{FF2B5EF4-FFF2-40B4-BE49-F238E27FC236}">
                <a16:creationId xmlns:a16="http://schemas.microsoft.com/office/drawing/2014/main" id="{6E5B7AA0-2648-764C-9E4F-2318A18752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3706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7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72B2D-A0D5-BA42-BFF0-1BD4F530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FBF97-412F-AD4B-A044-7B602A7B8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1.</a:t>
            </a:r>
            <a:r>
              <a:rPr lang="en-US" u="sng" dirty="0">
                <a:hlinkClick r:id="rId2"/>
              </a:rPr>
              <a:t>https://www.slideshare.net/MinhaHwang/conjoint-analysis-part-33-market-simulator</a:t>
            </a:r>
            <a:r>
              <a:rPr lang="en-US" dirty="0"/>
              <a:t>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2.</a:t>
            </a:r>
            <a:r>
              <a:rPr lang="en-US" u="sng" dirty="0">
                <a:hlinkClick r:id="rId3"/>
              </a:rPr>
              <a:t>https://www.r-bloggers.com/2018/12/conjoint-analysis-understand-your-customer-and-beat-the-competition/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3. https://</a:t>
            </a:r>
            <a:r>
              <a:rPr lang="en-US" dirty="0" err="1"/>
              <a:t>faculty.idc.ac.il</a:t>
            </a:r>
            <a:r>
              <a:rPr lang="en-US" dirty="0"/>
              <a:t>/</a:t>
            </a:r>
            <a:r>
              <a:rPr lang="en-US" dirty="0" err="1"/>
              <a:t>jgoldenberg</a:t>
            </a:r>
            <a:r>
              <a:rPr lang="en-US" dirty="0"/>
              <a:t>/pdf/</a:t>
            </a:r>
            <a:r>
              <a:rPr lang="en-US" dirty="0" err="1"/>
              <a:t>Conjoint.pdf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34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363D-C57F-E940-8704-C96F90DAF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66751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Objectives: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D3961-EC7E-9A44-9CEE-00350756159B}"/>
              </a:ext>
            </a:extLst>
          </p:cNvPr>
          <p:cNvSpPr txBox="1"/>
          <p:nvPr/>
        </p:nvSpPr>
        <p:spPr>
          <a:xfrm>
            <a:off x="1045659" y="1638944"/>
            <a:ext cx="668265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Find the most attractive feature among customers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Find most attractive amenity of each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Find the best bundle from the rated bundles for the competitive market.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Segment customers according to their preferences find the best group of customers to target.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Find competitors for the best bundle from new and existing hotels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132F1-9929-2A43-9BAC-F04BBA565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376" y="64984"/>
            <a:ext cx="4637306" cy="2544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1F452F-A83C-2A4E-8028-32798B5C1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2033" y="365167"/>
            <a:ext cx="2347933" cy="1299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D88C3C-518D-6743-B66E-DC6402D311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7225" y="2724498"/>
            <a:ext cx="3094400" cy="3830537"/>
          </a:xfrm>
          <a:prstGeom prst="rect">
            <a:avLst/>
          </a:prstGeom>
        </p:spPr>
      </p:pic>
      <p:pic>
        <p:nvPicPr>
          <p:cNvPr id="6" name="Audio Recording Jul 24, 2021 at 10:46:38 AM" descr="Audio Recording Jul 24, 2021 at 10:46:38 AM">
            <a:hlinkClick r:id="" action="ppaction://media"/>
            <a:extLst>
              <a:ext uri="{FF2B5EF4-FFF2-40B4-BE49-F238E27FC236}">
                <a16:creationId xmlns:a16="http://schemas.microsoft.com/office/drawing/2014/main" id="{AF9DECC0-3A82-1C4C-93C2-AADDE7E46A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82" y="586123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1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4E206-C979-494B-B124-0020071C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438814"/>
            <a:ext cx="9601200" cy="1485900"/>
          </a:xfrm>
        </p:spPr>
        <p:txBody>
          <a:bodyPr/>
          <a:lstStyle/>
          <a:p>
            <a:r>
              <a:rPr lang="en-US" dirty="0"/>
              <a:t>Data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4019D-E449-3C42-8D84-D0610F68FB64}"/>
              </a:ext>
            </a:extLst>
          </p:cNvPr>
          <p:cNvSpPr txBox="1"/>
          <p:nvPr/>
        </p:nvSpPr>
        <p:spPr>
          <a:xfrm>
            <a:off x="1020374" y="6488275"/>
            <a:ext cx="10151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16E56"/>
                </a:solidFill>
              </a:rPr>
              <a:t>* All data, including column/row names were formatted to have </a:t>
            </a:r>
            <a:r>
              <a:rPr lang="en-US" sz="1200" b="1" dirty="0">
                <a:solidFill>
                  <a:srgbClr val="D16E56"/>
                </a:solidFill>
              </a:rPr>
              <a:t>no spaces and ‘+’ character </a:t>
            </a:r>
            <a:r>
              <a:rPr lang="en-US" sz="1200" dirty="0">
                <a:solidFill>
                  <a:srgbClr val="D16E56"/>
                </a:solidFill>
              </a:rPr>
              <a:t>for analysis.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095EDC-F756-6B41-9085-B939A8154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134" y="1600710"/>
            <a:ext cx="6235700" cy="143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CFB15D-3B3A-7D45-AA5E-758CD3475E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075"/>
          <a:stretch/>
        </p:blipFill>
        <p:spPr>
          <a:xfrm>
            <a:off x="1510398" y="3723484"/>
            <a:ext cx="9721188" cy="12139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A7DA77-B65D-7343-BE91-48A1D4FC335E}"/>
              </a:ext>
            </a:extLst>
          </p:cNvPr>
          <p:cNvSpPr txBox="1"/>
          <p:nvPr/>
        </p:nvSpPr>
        <p:spPr>
          <a:xfrm>
            <a:off x="1479134" y="1193871"/>
            <a:ext cx="180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24F886-93AF-5A40-9278-60B000D3C512}"/>
              </a:ext>
            </a:extLst>
          </p:cNvPr>
          <p:cNvSpPr txBox="1"/>
          <p:nvPr/>
        </p:nvSpPr>
        <p:spPr>
          <a:xfrm>
            <a:off x="1479134" y="3252677"/>
            <a:ext cx="10033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Bundles :16 most valued bundles of rooms that were identified for customers to rate.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F7235B-02E7-BC42-AA0A-8C958DB06C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286" t="961"/>
          <a:stretch/>
        </p:blipFill>
        <p:spPr>
          <a:xfrm>
            <a:off x="2436314" y="5191624"/>
            <a:ext cx="8764008" cy="1202245"/>
          </a:xfrm>
          <a:prstGeom prst="rect">
            <a:avLst/>
          </a:prstGeom>
        </p:spPr>
      </p:pic>
      <p:pic>
        <p:nvPicPr>
          <p:cNvPr id="19" name="Audio Recording Jul 26, 2021 at 2:40:12 PM" descr="Audio Recording Jul 26, 2021 at 2:40:12 PM">
            <a:hlinkClick r:id="" action="ppaction://media"/>
            <a:extLst>
              <a:ext uri="{FF2B5EF4-FFF2-40B4-BE49-F238E27FC236}">
                <a16:creationId xmlns:a16="http://schemas.microsoft.com/office/drawing/2014/main" id="{A8FA9638-577D-2C4D-AD7C-EB76771E1C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09815" y="5939437"/>
            <a:ext cx="812800" cy="81280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83719713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2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4E206-C979-494B-B124-0020071C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4019D-E449-3C42-8D84-D0610F68FB64}"/>
              </a:ext>
            </a:extLst>
          </p:cNvPr>
          <p:cNvSpPr txBox="1"/>
          <p:nvPr/>
        </p:nvSpPr>
        <p:spPr>
          <a:xfrm>
            <a:off x="1020374" y="6488275"/>
            <a:ext cx="10151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16E56"/>
                </a:solidFill>
              </a:rPr>
              <a:t>* All data, including column/row names were formatted to have </a:t>
            </a:r>
            <a:r>
              <a:rPr lang="en-US" sz="1200" b="1" dirty="0">
                <a:solidFill>
                  <a:srgbClr val="D16E56"/>
                </a:solidFill>
              </a:rPr>
              <a:t>no spaces and ‘+’ character </a:t>
            </a:r>
            <a:r>
              <a:rPr lang="en-US" sz="1200" dirty="0">
                <a:solidFill>
                  <a:srgbClr val="D16E56"/>
                </a:solidFill>
              </a:rPr>
              <a:t>for analysis.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A7DA77-B65D-7343-BE91-48A1D4FC335E}"/>
              </a:ext>
            </a:extLst>
          </p:cNvPr>
          <p:cNvSpPr txBox="1"/>
          <p:nvPr/>
        </p:nvSpPr>
        <p:spPr>
          <a:xfrm>
            <a:off x="1479133" y="1428750"/>
            <a:ext cx="779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ratings given by 40 customers to 16 bundles.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AD59E7-3780-A64A-A12D-0F5EED639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325" y="1935212"/>
            <a:ext cx="10802936" cy="3877224"/>
          </a:xfrm>
          <a:prstGeom prst="rect">
            <a:avLst/>
          </a:prstGeom>
        </p:spPr>
      </p:pic>
      <p:pic>
        <p:nvPicPr>
          <p:cNvPr id="3" name="Audio Recording Jul 25, 2021 at 5:27:52 PM" descr="Audio Recording Jul 25, 2021 at 5:27:52 PM">
            <a:hlinkClick r:id="" action="ppaction://media"/>
            <a:extLst>
              <a:ext uri="{FF2B5EF4-FFF2-40B4-BE49-F238E27FC236}">
                <a16:creationId xmlns:a16="http://schemas.microsoft.com/office/drawing/2014/main" id="{13190036-4952-914F-BE27-63907FF39D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49854" y="594956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1162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0952-9B55-B140-8F88-4D426C78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Data: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DA5C78-0701-FC42-A8AD-793419A8E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71600" y="1474706"/>
            <a:ext cx="6225083" cy="35814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EDBFEE-7425-6E45-8F14-6E45C8ED0BB5}"/>
              </a:ext>
            </a:extLst>
          </p:cNvPr>
          <p:cNvSpPr/>
          <p:nvPr/>
        </p:nvSpPr>
        <p:spPr>
          <a:xfrm>
            <a:off x="1371600" y="5353477"/>
            <a:ext cx="9899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https://qfreeaccountssjc1.az1.qualtrics.com/surveys/SV_eIP1iAIHIdzJwbQ/edit</a:t>
            </a:r>
          </a:p>
        </p:txBody>
      </p:sp>
      <p:pic>
        <p:nvPicPr>
          <p:cNvPr id="8" name="Audio Recording Jul 27, 2021 at 4:06:11 PM" descr="Audio Recording Jul 27, 2021 at 4:06:11 PM">
            <a:hlinkClick r:id="" action="ppaction://media"/>
            <a:extLst>
              <a:ext uri="{FF2B5EF4-FFF2-40B4-BE49-F238E27FC236}">
                <a16:creationId xmlns:a16="http://schemas.microsoft.com/office/drawing/2014/main" id="{C30EF1F7-62E5-E449-B170-8FC1C44512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02617" y="586519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8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039E-6AA1-AC41-9001-ACE2F817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6117"/>
          </a:xfrm>
        </p:spPr>
        <p:txBody>
          <a:bodyPr/>
          <a:lstStyle/>
          <a:p>
            <a:r>
              <a:rPr lang="en-US" dirty="0"/>
              <a:t>Conjoint Analysis </a:t>
            </a:r>
            <a:r>
              <a:rPr lang="en-US" sz="2400" dirty="0"/>
              <a:t>(all respondents)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25B333-1FCB-4E49-A820-823ECD1EF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2074376"/>
              </p:ext>
            </p:extLst>
          </p:nvPr>
        </p:nvGraphicFramePr>
        <p:xfrm>
          <a:off x="1371600" y="2173933"/>
          <a:ext cx="5272023" cy="341376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761255">
                  <a:extLst>
                    <a:ext uri="{9D8B030D-6E8A-4147-A177-3AD203B41FA5}">
                      <a16:colId xmlns:a16="http://schemas.microsoft.com/office/drawing/2014/main" val="1206126592"/>
                    </a:ext>
                  </a:extLst>
                </a:gridCol>
                <a:gridCol w="1761255">
                  <a:extLst>
                    <a:ext uri="{9D8B030D-6E8A-4147-A177-3AD203B41FA5}">
                      <a16:colId xmlns:a16="http://schemas.microsoft.com/office/drawing/2014/main" val="2794025343"/>
                    </a:ext>
                  </a:extLst>
                </a:gridCol>
                <a:gridCol w="874104">
                  <a:extLst>
                    <a:ext uri="{9D8B030D-6E8A-4147-A177-3AD203B41FA5}">
                      <a16:colId xmlns:a16="http://schemas.microsoft.com/office/drawing/2014/main" val="2878693581"/>
                    </a:ext>
                  </a:extLst>
                </a:gridCol>
                <a:gridCol w="875409">
                  <a:extLst>
                    <a:ext uri="{9D8B030D-6E8A-4147-A177-3AD203B41FA5}">
                      <a16:colId xmlns:a16="http://schemas.microsoft.com/office/drawing/2014/main" val="48853034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Attributes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Level names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Partworth utility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Importance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1810881"/>
                  </a:ext>
                </a:extLst>
              </a:tr>
              <a:tr h="203200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Room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Small_Suite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29.2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8944582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Large_Room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-3.2438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75848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Room_Office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0.2438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593176"/>
                  </a:ext>
                </a:extLst>
              </a:tr>
              <a:tr h="203200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Bus amenities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Internet_access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-1.4687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4991498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Speaker_phone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0.9063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40146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Room_fax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0.5625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625541"/>
                  </a:ext>
                </a:extLst>
              </a:tr>
              <a:tr h="203200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Leisure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Exercise_room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-0.9979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19.74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3449918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Pool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0.3896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82386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Exercise_room_and_Pool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0.6083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056933"/>
                  </a:ext>
                </a:extLst>
              </a:tr>
              <a:tr h="203200">
                <a:tc row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Extras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Shoe_shine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0.1047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row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15.94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644543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Tape_library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-1.2641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115346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Fruit_and_cheese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0.8859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953805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Newspaper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0.2734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797379"/>
                  </a:ext>
                </a:extLst>
              </a:tr>
              <a:tr h="20320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Rest_Delivery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0.0078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13.8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718939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-0.0078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1441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38AA22A-2B84-0E46-BF4E-DC008D189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64753" y="-320060"/>
            <a:ext cx="1375870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58579-B063-6443-9099-E59DFB994789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/>
          <a:stretch/>
        </p:blipFill>
        <p:spPr bwMode="auto">
          <a:xfrm>
            <a:off x="6885341" y="2173933"/>
            <a:ext cx="4976495" cy="1698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5876F2-5455-1743-A7BC-089BC3024053}"/>
              </a:ext>
            </a:extLst>
          </p:cNvPr>
          <p:cNvSpPr txBox="1"/>
          <p:nvPr/>
        </p:nvSpPr>
        <p:spPr>
          <a:xfrm>
            <a:off x="1371600" y="1452815"/>
            <a:ext cx="855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4"/>
                </a:solidFill>
              </a:rPr>
              <a:t>Partworth</a:t>
            </a:r>
            <a:r>
              <a:rPr lang="en-US" sz="2000" b="1" dirty="0">
                <a:solidFill>
                  <a:schemeClr val="accent4"/>
                </a:solidFill>
              </a:rPr>
              <a:t> utilities for levels and importance of attributes for all respondents </a:t>
            </a:r>
          </a:p>
        </p:txBody>
      </p:sp>
      <p:pic>
        <p:nvPicPr>
          <p:cNvPr id="10" name="Audio Recording Jul 26, 2021 at 2:53:43 PM" descr="Audio Recording Jul 26, 2021 at 2:53:43 PM">
            <a:hlinkClick r:id="" action="ppaction://media"/>
            <a:extLst>
              <a:ext uri="{FF2B5EF4-FFF2-40B4-BE49-F238E27FC236}">
                <a16:creationId xmlns:a16="http://schemas.microsoft.com/office/drawing/2014/main" id="{87A4F812-6BE1-A041-8DE1-3965D0B3F0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40515" y="590935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6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7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039E-6AA1-AC41-9001-ACE2F817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6117"/>
          </a:xfrm>
        </p:spPr>
        <p:txBody>
          <a:bodyPr>
            <a:normAutofit fontScale="90000"/>
          </a:bodyPr>
          <a:lstStyle/>
          <a:p>
            <a:r>
              <a:rPr lang="en-US" dirty="0"/>
              <a:t>Part-worth utilities from Conjoint Analysis </a:t>
            </a:r>
            <a:r>
              <a:rPr lang="en-US" sz="2400" dirty="0"/>
              <a:t>(all respondents)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38AA22A-2B84-0E46-BF4E-DC008D189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64753" y="-320060"/>
            <a:ext cx="1375870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EF13F1-88CE-E549-9419-94B2B36F283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372" y="1891020"/>
            <a:ext cx="2728977" cy="1178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8664AB-E149-7E44-AAB8-3BAE91A63B03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1"/>
          <a:stretch/>
        </p:blipFill>
        <p:spPr>
          <a:xfrm>
            <a:off x="1536285" y="3458479"/>
            <a:ext cx="2734064" cy="1178875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3B7DA9-FDC4-EE43-9470-0C0A087C662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286" y="5025938"/>
            <a:ext cx="2734064" cy="1178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865BF5-8470-6D4C-9D54-6A09A9A5FA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850"/>
          <a:stretch/>
        </p:blipFill>
        <p:spPr>
          <a:xfrm>
            <a:off x="4404960" y="2126316"/>
            <a:ext cx="3158687" cy="7082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D3ADEF-12D8-6F47-BDCE-58E585DEF084}"/>
              </a:ext>
            </a:extLst>
          </p:cNvPr>
          <p:cNvSpPr txBox="1"/>
          <p:nvPr/>
        </p:nvSpPr>
        <p:spPr>
          <a:xfrm flipH="1">
            <a:off x="7698258" y="1926925"/>
            <a:ext cx="341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/>
              <a:t>Part worth utility of Small suite </a:t>
            </a:r>
            <a:r>
              <a:rPr lang="en-US" dirty="0"/>
              <a:t>is 2.76 higher than Room office and 6.24 higher than Large room.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6348E6-D902-1149-BA7C-4137251764B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9646"/>
          <a:stretch/>
        </p:blipFill>
        <p:spPr>
          <a:xfrm>
            <a:off x="4414601" y="3651074"/>
            <a:ext cx="3158687" cy="7347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FB1EA5-6B12-C345-A42F-FC474EC0FFC2}"/>
              </a:ext>
            </a:extLst>
          </p:cNvPr>
          <p:cNvSpPr txBox="1"/>
          <p:nvPr/>
        </p:nvSpPr>
        <p:spPr>
          <a:xfrm flipH="1">
            <a:off x="7704285" y="3556771"/>
            <a:ext cx="341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/>
              <a:t>Part worth utility of Speaker phone </a:t>
            </a:r>
            <a:r>
              <a:rPr lang="en-US" dirty="0"/>
              <a:t>is 0.3 higher than Room fax and 2.4  higher than Internet access.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41FF3A-79FA-C64D-887C-F2E319BC862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9834"/>
          <a:stretch/>
        </p:blipFill>
        <p:spPr>
          <a:xfrm>
            <a:off x="4423250" y="5248014"/>
            <a:ext cx="3192630" cy="7347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7634C3-CE9A-A14E-8A88-FF083A2876D5}"/>
              </a:ext>
            </a:extLst>
          </p:cNvPr>
          <p:cNvSpPr txBox="1"/>
          <p:nvPr/>
        </p:nvSpPr>
        <p:spPr>
          <a:xfrm flipH="1">
            <a:off x="7768780" y="5155377"/>
            <a:ext cx="341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/>
              <a:t>Part worth utility of exercise room and pool </a:t>
            </a:r>
            <a:r>
              <a:rPr lang="en-US" dirty="0"/>
              <a:t>is 0.2 higher than Pool and 1.7 higher than Exercise room.</a:t>
            </a:r>
          </a:p>
        </p:txBody>
      </p:sp>
      <p:pic>
        <p:nvPicPr>
          <p:cNvPr id="3" name="Audio Recording Jul 25, 2021 at 5:36:26 PM" descr="Audio Recording Jul 25, 2021 at 5:36:26 PM">
            <a:hlinkClick r:id="" action="ppaction://media"/>
            <a:extLst>
              <a:ext uri="{FF2B5EF4-FFF2-40B4-BE49-F238E27FC236}">
                <a16:creationId xmlns:a16="http://schemas.microsoft.com/office/drawing/2014/main" id="{C78F84C5-85C0-B343-87A2-21FF506EA9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08723" y="586348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3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039E-6AA1-AC41-9001-ACE2F817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6117"/>
          </a:xfrm>
        </p:spPr>
        <p:txBody>
          <a:bodyPr>
            <a:normAutofit/>
          </a:bodyPr>
          <a:lstStyle/>
          <a:p>
            <a:r>
              <a:rPr lang="en-US" sz="3200" dirty="0" err="1"/>
              <a:t>Ctd</a:t>
            </a:r>
            <a:r>
              <a:rPr lang="en-US" sz="3200" dirty="0"/>
              <a:t>..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38AA22A-2B84-0E46-BF4E-DC008D189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64753" y="-320060"/>
            <a:ext cx="1375870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D3ADEF-12D8-6F47-BDCE-58E585DEF084}"/>
              </a:ext>
            </a:extLst>
          </p:cNvPr>
          <p:cNvSpPr txBox="1"/>
          <p:nvPr/>
        </p:nvSpPr>
        <p:spPr>
          <a:xfrm flipH="1">
            <a:off x="7698258" y="1926925"/>
            <a:ext cx="34104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/>
              <a:t>Part worth utility of Fruit and cheese </a:t>
            </a:r>
            <a:r>
              <a:rPr lang="en-US" dirty="0"/>
              <a:t>is 0.6 higher than newspaper, 0.8 higher than shoe shine and 2.2 higher than Tape library.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FB1EA5-6B12-C345-A42F-FC474EC0FFC2}"/>
              </a:ext>
            </a:extLst>
          </p:cNvPr>
          <p:cNvSpPr txBox="1"/>
          <p:nvPr/>
        </p:nvSpPr>
        <p:spPr>
          <a:xfrm flipH="1">
            <a:off x="7704285" y="3556771"/>
            <a:ext cx="3410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/>
              <a:t>Part worth utility of Restaurant delivery </a:t>
            </a:r>
            <a:r>
              <a:rPr lang="en-US" dirty="0"/>
              <a:t>is 0.016 higher than no restaurant delivery.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021A0C-7D20-864D-83C9-856F9002B987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" t="11808" r="-1467" b="-21"/>
          <a:stretch/>
        </p:blipFill>
        <p:spPr>
          <a:xfrm>
            <a:off x="1536285" y="1943424"/>
            <a:ext cx="2734063" cy="11788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567C79-BCD0-974D-96F7-F89102ECA413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284" y="3512792"/>
            <a:ext cx="2734063" cy="1178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8CFA79-EB34-574E-B4B8-3E4CFDBF5F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834"/>
          <a:stretch/>
        </p:blipFill>
        <p:spPr>
          <a:xfrm>
            <a:off x="4493743" y="2080577"/>
            <a:ext cx="2947730" cy="923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9F094-F9D4-774B-A3EE-F98BDEC4793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021"/>
          <a:stretch/>
        </p:blipFill>
        <p:spPr>
          <a:xfrm>
            <a:off x="4487716" y="3853237"/>
            <a:ext cx="2986683" cy="459649"/>
          </a:xfrm>
          <a:prstGeom prst="rect">
            <a:avLst/>
          </a:prstGeom>
        </p:spPr>
      </p:pic>
      <p:pic>
        <p:nvPicPr>
          <p:cNvPr id="3" name="Audio Recording Jul 25, 2021 at 5:37:15 PM" descr="Audio Recording Jul 25, 2021 at 5:37:15 PM">
            <a:hlinkClick r:id="" action="ppaction://media"/>
            <a:extLst>
              <a:ext uri="{FF2B5EF4-FFF2-40B4-BE49-F238E27FC236}">
                <a16:creationId xmlns:a16="http://schemas.microsoft.com/office/drawing/2014/main" id="{EAB26DC8-1BBA-2549-9C52-6F2C1889AA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93956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10156</TotalTime>
  <Words>1368</Words>
  <Application>Microsoft Macintosh PowerPoint</Application>
  <PresentationFormat>Widescreen</PresentationFormat>
  <Paragraphs>272</Paragraphs>
  <Slides>25</Slides>
  <Notes>23</Notes>
  <HiddenSlides>0</HiddenSlides>
  <MMClips>24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Courier New</vt:lpstr>
      <vt:lpstr>Franklin Gothic Book</vt:lpstr>
      <vt:lpstr>Times New Roman</vt:lpstr>
      <vt:lpstr>Wingdings</vt:lpstr>
      <vt:lpstr>Crop</vt:lpstr>
      <vt:lpstr>Forte Hotel Design Project</vt:lpstr>
      <vt:lpstr>Introduction    </vt:lpstr>
      <vt:lpstr>Objectives:  </vt:lpstr>
      <vt:lpstr>Data :</vt:lpstr>
      <vt:lpstr>Data :</vt:lpstr>
      <vt:lpstr>Survey Data:</vt:lpstr>
      <vt:lpstr>Conjoint Analysis (all respondents)</vt:lpstr>
      <vt:lpstr>Part-worth utilities from Conjoint Analysis (all respondents)</vt:lpstr>
      <vt:lpstr>Ctd..</vt:lpstr>
      <vt:lpstr>Preference Share (for each bundle)</vt:lpstr>
      <vt:lpstr>Total utility for each respondent (bundle choice)</vt:lpstr>
      <vt:lpstr>Frequency of purchase</vt:lpstr>
      <vt:lpstr>The most preferred bundle </vt:lpstr>
      <vt:lpstr>Market Share for Bundle09 (to identify competitors)</vt:lpstr>
      <vt:lpstr>PowerPoint Presentation</vt:lpstr>
      <vt:lpstr>Market Segmentation (to identify target market) </vt:lpstr>
      <vt:lpstr>Properties of segments</vt:lpstr>
      <vt:lpstr>Properties of segments</vt:lpstr>
      <vt:lpstr>Properties of segments</vt:lpstr>
      <vt:lpstr>Properties of segments</vt:lpstr>
      <vt:lpstr>Forte Hotel’s main goal is to target business people who comes from Europe to United States for business work and American business community.   - Target Market should be Cluster_1 (Business)</vt:lpstr>
      <vt:lpstr>Summary</vt:lpstr>
      <vt:lpstr>Recommendations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Forte Hotel Design Project</dc:title>
  <dc:creator>Weragalaarachchi, Krishanthi T.</dc:creator>
  <cp:lastModifiedBy>Weragalaarachchi, Krishanthi T.</cp:lastModifiedBy>
  <cp:revision>106</cp:revision>
  <dcterms:created xsi:type="dcterms:W3CDTF">2021-07-20T06:07:17Z</dcterms:created>
  <dcterms:modified xsi:type="dcterms:W3CDTF">2021-07-28T02:45:25Z</dcterms:modified>
</cp:coreProperties>
</file>